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sldIdLst>
    <p:sldId id="272" r:id="rId5"/>
    <p:sldId id="277" r:id="rId6"/>
    <p:sldId id="278" r:id="rId7"/>
    <p:sldId id="280" r:id="rId8"/>
    <p:sldId id="279" r:id="rId9"/>
    <p:sldId id="281" r:id="rId10"/>
    <p:sldId id="283" r:id="rId11"/>
    <p:sldId id="286" r:id="rId12"/>
    <p:sldId id="284" r:id="rId13"/>
    <p:sldId id="285" r:id="rId14"/>
    <p:sldId id="288" r:id="rId15"/>
    <p:sldId id="287" r:id="rId16"/>
    <p:sldId id="289" r:id="rId17"/>
    <p:sldId id="290" r:id="rId18"/>
    <p:sldId id="293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9FFCF-94C1-4977-88B3-E48C9013FEB6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E48D1-FA17-4B0C-9EED-C23B2F500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3AE3-6165-477E-B4AC-9B3412918D61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C2EE-FFAF-4366-98C1-43C4CEFB55EF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3A05-EC24-455F-BFCB-2E55E407986A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9370-6BB7-4EF8-9E2D-9533872D284C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3615-2EC9-4735-AD2E-D9457C5002CE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D6B3-3B41-49CE-98D5-AC9EE2F2F33D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5171-AF6E-46EE-B462-69A57C481BD1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F7C-C03F-4CF0-9FC1-0AB03D8F40F3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AFDB6-9594-45AB-A1B6-CD0423EFC07A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CD63-1374-4A34-8074-9B66A788C7C8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F04E-7C36-4823-8C8B-35A5D008BA2E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DC9-585F-41B3-9C7B-6446A15C1903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52F-1DAD-42D5-A23C-D4AEC11DFD15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7135-D7B7-4ADD-B6AD-D96D1D030C29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172-7614-4123-9FD1-084D61691C18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FCD9-8A14-49F0-A39B-63DB602051B5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D423-9581-4C2E-BC53-589648DAFB65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B0BD-5465-47FB-B38A-091AC0FE3276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jitee.org/wp-content/uploads/papers/v10i3/C83830110321.pdf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brownlee/Datasets/releases/download/Flickr8k/Flickr8k_Dataset.zi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nalyticsvidhya.com/blog/2020/11/create-your-own-image-caption-generator-using-keras/" TargetMode="External"/><Relationship Id="rId4" Type="http://schemas.openxmlformats.org/officeDocument/2006/relationships/hyperlink" Target="https://github.com/jbrownlee/Datasets/releases/download/Flickr8k/Flickr8k_text.zi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1160" y="383454"/>
            <a:ext cx="9001462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Image caption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5849" y="3158765"/>
            <a:ext cx="9001462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By:</a:t>
            </a:r>
          </a:p>
          <a:p>
            <a:r>
              <a:rPr lang="en-US" dirty="0">
                <a:solidFill>
                  <a:srgbClr val="FFFFFF"/>
                </a:solidFill>
              </a:rPr>
              <a:t>1805113 – K.M </a:t>
            </a:r>
            <a:r>
              <a:rPr lang="en-US" dirty="0" err="1">
                <a:solidFill>
                  <a:srgbClr val="FFFFFF"/>
                </a:solidFill>
              </a:rPr>
              <a:t>Fahim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Shahriyar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1805115 – Azizur Rahman Anik</a:t>
            </a:r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0509" y="283390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Caption Generator Decoder: GPT-2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17" y="1074184"/>
            <a:ext cx="9064192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5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0509" y="283390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Hyperparameters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34" y="1074184"/>
            <a:ext cx="72199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49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5309" y="329572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7382" y="1453998"/>
            <a:ext cx="109266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Input image is read using the Image function of PIL library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Image is transformed using </a:t>
            </a:r>
            <a:r>
              <a:rPr lang="en-US" sz="2400" dirty="0" err="1"/>
              <a:t>ViT</a:t>
            </a:r>
            <a:r>
              <a:rPr lang="en-US" sz="2400" dirty="0"/>
              <a:t> (Vision Transformer)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Transformed image is passed through the feature extractor to extract the pixel values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Captions are tokenized and padded to max length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GPT-2 model is fine tuned to generate captions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BLEU score metric is used to evaluate the quality of the caption</a:t>
            </a:r>
          </a:p>
        </p:txBody>
      </p:sp>
    </p:spTree>
    <p:extLst>
      <p:ext uri="{BB962C8B-B14F-4D97-AF65-F5344CB8AC3E}">
        <p14:creationId xmlns:p14="http://schemas.microsoft.com/office/powerpoint/2010/main" val="276151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5309" y="165073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Output Analysis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5575" y="1086469"/>
            <a:ext cx="555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Paper</a:t>
            </a:r>
          </a:p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5060" y="1086469"/>
            <a:ext cx="388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37140-D62A-7F59-CEE0-48FD1057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769503"/>
            <a:ext cx="5616964" cy="4130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931CD0-F0F2-3503-6ADB-FD9AFF125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914" y="1769503"/>
            <a:ext cx="5898825" cy="413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4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5309" y="165073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Output Analysis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5575" y="1086469"/>
            <a:ext cx="555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Paper</a:t>
            </a:r>
          </a:p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5060" y="1086469"/>
            <a:ext cx="388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78F11-744E-3017-5B73-22FB1971C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62" y="1895843"/>
            <a:ext cx="5645166" cy="4244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5D9D3-80FD-84D9-5937-A60463EC5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23" y="1895842"/>
            <a:ext cx="5563082" cy="42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3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E85C2-B4D4-4819-DCF9-5A537CEF7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eep Learning what it is and why it is key to artificial intelligence -  Iberdrola">
            <a:extLst>
              <a:ext uri="{FF2B5EF4-FFF2-40B4-BE49-F238E27FC236}">
                <a16:creationId xmlns:a16="http://schemas.microsoft.com/office/drawing/2014/main" id="{F652880A-923F-1596-4604-A03E471AF0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718EB-86F9-6942-7308-8EB6C35CA709}"/>
              </a:ext>
            </a:extLst>
          </p:cNvPr>
          <p:cNvSpPr txBox="1"/>
          <p:nvPr/>
        </p:nvSpPr>
        <p:spPr>
          <a:xfrm>
            <a:off x="1145309" y="165073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BLEU SCORE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D35F2-D98C-B709-AC76-B3AC85C7D22D}"/>
              </a:ext>
            </a:extLst>
          </p:cNvPr>
          <p:cNvSpPr txBox="1"/>
          <p:nvPr/>
        </p:nvSpPr>
        <p:spPr>
          <a:xfrm>
            <a:off x="155575" y="1086469"/>
            <a:ext cx="555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Paper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D4A27-0E1D-A3C2-1E6B-D4FFA2C309A0}"/>
              </a:ext>
            </a:extLst>
          </p:cNvPr>
          <p:cNvSpPr txBox="1"/>
          <p:nvPr/>
        </p:nvSpPr>
        <p:spPr>
          <a:xfrm>
            <a:off x="7005060" y="1086469"/>
            <a:ext cx="388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ADC0E-C217-CB8C-475D-CE91196C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164830"/>
            <a:ext cx="5197776" cy="2341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475E8-128C-671F-92B4-3E64737B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851" y="2164830"/>
            <a:ext cx="5197774" cy="23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2" y="716035"/>
            <a:ext cx="9001462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 </a:t>
            </a:r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2" y="3248098"/>
            <a:ext cx="1163782" cy="11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347545" y="334201"/>
            <a:ext cx="5209146" cy="4808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Britannic Bold" panose="020B0903060703020204" pitchFamily="34" charset="0"/>
                <a:cs typeface="Calibri" panose="020F0502020204030204" pitchFamily="34" charset="0"/>
              </a:rPr>
              <a:t>BASE PAPER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0" y="1282149"/>
            <a:ext cx="10546838" cy="2146852"/>
          </a:xfrm>
        </p:spPr>
        <p:txBody>
          <a:bodyPr>
            <a:noAutofit/>
          </a:bodyPr>
          <a:lstStyle/>
          <a:p>
            <a:pPr algn="l"/>
            <a:r>
              <a:rPr lang="en-SG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 : Image Caption Generator</a:t>
            </a:r>
            <a:br>
              <a:rPr lang="en-SG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SG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Venue : 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Innovative Technology and Exploring Engineering (IJITEE)</a:t>
            </a:r>
            <a:b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Published Date : 3</a:t>
            </a:r>
            <a:r>
              <a:rPr lang="en-US" sz="2000" b="1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January 2021</a:t>
            </a:r>
            <a:b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 :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https://www.ijitee.org/wp-content/uploads/papers/v10i3/C83830110321.pdf</a:t>
            </a:r>
            <a:b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SG" sz="20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 rot="10800000" flipV="1">
            <a:off x="782349" y="3896139"/>
            <a:ext cx="9364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u="sng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Definition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The System will take an image(2D Array) as input and will generate a text that describes that image in one sentence </a:t>
            </a:r>
            <a:endParaRPr lang="en-SG" sz="24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2349" y="4999384"/>
            <a:ext cx="10339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u="sng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idea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/>
              <a:t>This paper aims to </a:t>
            </a:r>
            <a:r>
              <a:rPr lang="en-US" sz="2400" b="1" dirty="0"/>
              <a:t>detect different objects </a:t>
            </a:r>
            <a:r>
              <a:rPr lang="en-US" sz="2400" dirty="0"/>
              <a:t>found in an image, </a:t>
            </a:r>
            <a:r>
              <a:rPr lang="en-US" sz="2400" b="1" dirty="0"/>
              <a:t>recognize the relationships </a:t>
            </a:r>
            <a:r>
              <a:rPr lang="en-US" sz="2400" dirty="0"/>
              <a:t>between those objects and </a:t>
            </a:r>
            <a:r>
              <a:rPr lang="en-US" sz="2400" b="1" dirty="0"/>
              <a:t>generate a caption </a:t>
            </a:r>
            <a:r>
              <a:rPr lang="en-US" sz="2400" dirty="0"/>
              <a:t>which describes that image and is syntactically and grammatically correct.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2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347545" y="334201"/>
            <a:ext cx="5209146" cy="4808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Britannic Bold" panose="020B0903060703020204" pitchFamily="34" charset="0"/>
                <a:cs typeface="Calibri" panose="020F0502020204030204" pitchFamily="34" charset="0"/>
              </a:rPr>
              <a:t>SOLUTION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726DA-39C4-0F31-8676-CC74CCF0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96" y="1087258"/>
            <a:ext cx="4748142" cy="2384326"/>
          </a:xfrm>
          <a:prstGeom prst="rect">
            <a:avLst/>
          </a:prstGeom>
        </p:spPr>
      </p:pic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5AD86D58-0F07-87A3-AA4B-7D1ADF8798BC}"/>
              </a:ext>
            </a:extLst>
          </p:cNvPr>
          <p:cNvSpPr/>
          <p:nvPr/>
        </p:nvSpPr>
        <p:spPr>
          <a:xfrm>
            <a:off x="3314965" y="3885924"/>
            <a:ext cx="5209146" cy="4808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Britannic Bold" panose="020B0903060703020204" pitchFamily="34" charset="0"/>
                <a:cs typeface="Calibri" panose="020F0502020204030204" pitchFamily="34" charset="0"/>
              </a:rPr>
              <a:t>KEY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51DD1-B942-F00B-94F1-E6B5D0D5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95" y="4523874"/>
            <a:ext cx="2552921" cy="1680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A61644-0EAA-1BB9-C89E-F60DF1743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041" y="4876413"/>
            <a:ext cx="5655365" cy="441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F4DFEB-45F2-74D2-79E3-F52CC60F1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042" y="5318411"/>
            <a:ext cx="5655365" cy="7087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7A21E4-8862-13A2-0C9B-6C922AEC499F}"/>
              </a:ext>
            </a:extLst>
          </p:cNvPr>
          <p:cNvSpPr txBox="1"/>
          <p:nvPr/>
        </p:nvSpPr>
        <p:spPr>
          <a:xfrm>
            <a:off x="1046267" y="6350568"/>
            <a:ext cx="3131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256085101_2c2617c5d0.jpg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598" y="1087258"/>
            <a:ext cx="4736964" cy="23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2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6073" y="628073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and Data Availability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3564" y="1523999"/>
            <a:ext cx="10381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Dataset: </a:t>
            </a:r>
            <a:r>
              <a:rPr lang="en-US" sz="2400" dirty="0">
                <a:hlinkClick r:id="rId3"/>
              </a:rPr>
              <a:t>https://github.com/jbrownlee/Datasets/releases/download/Flickr8k/Flickr8k_Dataset.zip</a:t>
            </a:r>
            <a:endParaRPr lang="en-US" sz="2400" dirty="0"/>
          </a:p>
          <a:p>
            <a:r>
              <a:rPr lang="en-US" sz="2400" dirty="0"/>
              <a:t>Text Dataset</a:t>
            </a:r>
            <a:r>
              <a:rPr lang="en-US" sz="2400"/>
              <a:t>: </a:t>
            </a:r>
            <a:r>
              <a:rPr lang="en-US" sz="2400">
                <a:hlinkClick r:id="rId4"/>
              </a:rPr>
              <a:t>https://github.com/jbrownlee/Datasets/releases/download/Flickr8k/Flickr8k_text.zip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3564" y="4341091"/>
            <a:ext cx="10686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Blog for implementation:   </a:t>
            </a:r>
            <a:r>
              <a:rPr lang="en-US" sz="2400" dirty="0">
                <a:hlinkClick r:id="rId5"/>
              </a:rPr>
              <a:t>https://www.analyticsvidhya.com/blog/2020/11/create-your-own-image-caption-generator-using-keras/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5217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6073" y="628073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Proposed Experiment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5964" y="1567781"/>
            <a:ext cx="1038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VGG16 pre-trained model to extract features and fine tuning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3564" y="4341091"/>
            <a:ext cx="10686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62182" y="2438400"/>
            <a:ext cx="10012218" cy="262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2" y="2373591"/>
            <a:ext cx="10215418" cy="23940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05891" y="3999345"/>
            <a:ext cx="458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Freeze this portion for primitive features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926" y="3999345"/>
            <a:ext cx="126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Fine Tune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9017" y="3999345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5964" y="5137880"/>
            <a:ext cx="955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augmentation, weight initialization techniques, dropout, batch-normalization </a:t>
            </a:r>
            <a:r>
              <a:rPr lang="en-US" sz="2800" dirty="0" err="1"/>
              <a:t>etc</a:t>
            </a:r>
            <a:r>
              <a:rPr lang="en-US" sz="2800" dirty="0"/>
              <a:t> to avoid over-fitting and improve accuracy.</a:t>
            </a:r>
          </a:p>
        </p:txBody>
      </p:sp>
    </p:spTree>
    <p:extLst>
      <p:ext uri="{BB962C8B-B14F-4D97-AF65-F5344CB8AC3E}">
        <p14:creationId xmlns:p14="http://schemas.microsoft.com/office/powerpoint/2010/main" val="333668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2182" y="304800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Proposed Experiment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9055" y="1131416"/>
            <a:ext cx="1038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Attention Based Neural Network instead of LSTM in RNN: Transformer</a:t>
            </a:r>
          </a:p>
          <a:p>
            <a:pPr algn="ctr"/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2333775"/>
            <a:ext cx="4791075" cy="3003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87127" y="2638676"/>
            <a:ext cx="45997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Traditional LSTM uses a single path for short and long term memories.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For longer phrases, even with LSTM, words that are input early on can be forgotten.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2182" y="5644269"/>
            <a:ext cx="567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 of Long Short Term Memory (LSTM)</a:t>
            </a:r>
          </a:p>
        </p:txBody>
      </p:sp>
    </p:spTree>
    <p:extLst>
      <p:ext uri="{BB962C8B-B14F-4D97-AF65-F5344CB8AC3E}">
        <p14:creationId xmlns:p14="http://schemas.microsoft.com/office/powerpoint/2010/main" val="299259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2182" y="304800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Proposed Experiment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5164" y="1095594"/>
            <a:ext cx="1038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Attention Based Neural Network instead of LSTM in RNN: Transformer</a:t>
            </a:r>
          </a:p>
          <a:p>
            <a:pPr algn="ctr"/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Transformers in depth – Part 1. Introduction to Transformer models in 5  minutes | by Gabriel Furnieles |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598" y="1949838"/>
            <a:ext cx="5928602" cy="38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24" y="1949838"/>
            <a:ext cx="5162550" cy="2705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200" y="4932218"/>
            <a:ext cx="40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Concept of Attention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96727" y="5985164"/>
            <a:ext cx="385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Transformer model</a:t>
            </a:r>
          </a:p>
        </p:txBody>
      </p:sp>
    </p:spTree>
    <p:extLst>
      <p:ext uri="{BB962C8B-B14F-4D97-AF65-F5344CB8AC3E}">
        <p14:creationId xmlns:p14="http://schemas.microsoft.com/office/powerpoint/2010/main" val="86536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686" y="2567709"/>
            <a:ext cx="10353761" cy="1326321"/>
          </a:xfrm>
        </p:spPr>
        <p:txBody>
          <a:bodyPr/>
          <a:lstStyle/>
          <a:p>
            <a:r>
              <a:rPr lang="en-US" dirty="0"/>
              <a:t>Workings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96698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Deep Learning what it is and why it is key to artificial intelligence -  Iberdr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2182" y="304800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Feature Extraction using </a:t>
            </a:r>
            <a:r>
              <a:rPr lang="en-US" sz="3600" dirty="0" err="1"/>
              <a:t>ViT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29" y="1253901"/>
            <a:ext cx="9620250" cy="49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04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purl.org/dc/terms/"/>
    <ds:schemaRef ds:uri="71af3243-3dd4-4a8d-8c0d-dd76da1f02a5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 design</Template>
  <TotalTime>0</TotalTime>
  <Words>421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Britannic Bold</vt:lpstr>
      <vt:lpstr>Calibri</vt:lpstr>
      <vt:lpstr>Rockwell</vt:lpstr>
      <vt:lpstr>Wingdings</vt:lpstr>
      <vt:lpstr>Damask</vt:lpstr>
      <vt:lpstr>Image caption generator</vt:lpstr>
      <vt:lpstr>Title : Image Caption Generator  Venue : International Journal of Innovative Technology and Exploring Engineering (IJITEE)  Published Date : 3rd January 2021  link : https://www.ijitee.org/wp-content/uploads/papers/v10i3/C83830110321.pdf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Workings of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2024-01-08T16:03:07Z</dcterms:created>
  <dcterms:modified xsi:type="dcterms:W3CDTF">2024-02-27T01:20:07Z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